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43" r:id="rId1"/>
  </p:sldMasterIdLst>
  <p:notesMasterIdLst>
    <p:notesMasterId r:id="rId10"/>
  </p:notesMasterIdLst>
  <p:handoutMasterIdLst>
    <p:handoutMasterId r:id="rId11"/>
  </p:handoutMasterIdLst>
  <p:sldIdLst>
    <p:sldId id="393" r:id="rId2"/>
    <p:sldId id="396" r:id="rId3"/>
    <p:sldId id="409" r:id="rId4"/>
    <p:sldId id="485" r:id="rId5"/>
    <p:sldId id="490" r:id="rId6"/>
    <p:sldId id="458" r:id="rId7"/>
    <p:sldId id="477" r:id="rId8"/>
    <p:sldId id="391" r:id="rId9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00"/>
    <a:srgbClr val="FF6699"/>
    <a:srgbClr val="FF0066"/>
    <a:srgbClr val="FFFF99"/>
    <a:srgbClr val="FFFF66"/>
    <a:srgbClr val="FFFFFF"/>
    <a:srgbClr val="006600"/>
    <a:srgbClr val="00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0317" autoAdjust="0"/>
  </p:normalViewPr>
  <p:slideViewPr>
    <p:cSldViewPr>
      <p:cViewPr varScale="1">
        <p:scale>
          <a:sx n="100" d="100"/>
          <a:sy n="100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6478" cy="3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836" y="0"/>
            <a:ext cx="4276478" cy="3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98597"/>
            <a:ext cx="4276478" cy="3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836" y="6398597"/>
            <a:ext cx="4276478" cy="3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fld id="{0F3A05B0-C41A-45C6-A357-B39A8A362D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9518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6478" cy="3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7532" y="0"/>
            <a:ext cx="4276478" cy="3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06413"/>
            <a:ext cx="3367088" cy="2525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172" y="3199300"/>
            <a:ext cx="7893973" cy="303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97522"/>
            <a:ext cx="4276478" cy="33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7532" y="6397522"/>
            <a:ext cx="4276478" cy="33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fld id="{BF56C8BD-EF44-4791-956F-3EE4DD5061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4414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5323" indent="-285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7134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5674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65788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9599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3411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7223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1034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E36B97A-0B3C-4481-885A-ACD81C6EB7C7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72013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5323" indent="-285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7134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5674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65788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9599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3411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7223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1034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44E9615-0CD5-4605-93C4-E2CFF13FE9A5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89498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5323" indent="-285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7134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5674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65788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9599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3411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7223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1034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6DA7C8-6209-45BC-820C-7B60280141F0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04228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7444" indent="-283632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4528" indent="-226905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8339" indent="-226905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42152" indent="-226905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5963" indent="-22690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9774" indent="-22690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03586" indent="-22690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7397" indent="-22690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4E5A789C-0160-4593-9410-0B718B91B774}" type="slidenum">
              <a:rPr lang="en-US" altLang="ja-JP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086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7444" indent="-283632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4528" indent="-226905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8339" indent="-226905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42152" indent="-226905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5963" indent="-22690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9774" indent="-22690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03586" indent="-22690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7397" indent="-22690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4E5A789C-0160-4593-9410-0B718B91B774}" type="slidenum">
              <a:rPr lang="en-US" altLang="ja-JP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569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5323" indent="-285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7134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5674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65788" indent="-22848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9599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3411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7223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1034" indent="-22848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AEC9B0-EA78-4585-BE98-1D68EFCDABD8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15430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E18B4-E052-4E47-A513-927CD30B5EC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56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4FDF5-9DCD-451B-BEF2-848D65349A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075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4FDF5-9DCD-451B-BEF2-848D65349A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222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15900" y="1524000"/>
            <a:ext cx="3810000" cy="4648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178300" y="1524000"/>
            <a:ext cx="3810000" cy="22479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178300" y="3924300"/>
            <a:ext cx="3810000" cy="22479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9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9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46EF-FB00-467D-8D34-4F2BAB3437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51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22AAE-9FB4-428A-8746-EE45F1E7048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91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FA737-846B-4467-907F-550EBD593D6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589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5F9EA-458D-4959-81CB-007EE513E10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5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9D3A7-C00E-472F-B045-8EBF67384BF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42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ACD2-96D4-4F4B-902C-E1544AAAA81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183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7DB3-86AD-45B1-9E2E-E51D7B24501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52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4FDF5-9DCD-451B-BEF2-848D65349A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803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D55B-C653-4BB0-986F-388E5EF3D97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55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664F74-8304-484D-9A7D-83C29A58C9D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08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  <p:sldLayoutId id="21474849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63688" y="260648"/>
            <a:ext cx="5832648" cy="6336704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雲形吹き出し 5"/>
          <p:cNvSpPr/>
          <p:nvPr/>
        </p:nvSpPr>
        <p:spPr>
          <a:xfrm>
            <a:off x="3995936" y="3018264"/>
            <a:ext cx="4953611" cy="2354952"/>
          </a:xfrm>
          <a:prstGeom prst="cloudCallout">
            <a:avLst>
              <a:gd name="adj1" fmla="val -54467"/>
              <a:gd name="adj2" fmla="val 44586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83991" y="836712"/>
            <a:ext cx="83920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和泊町４Ｈクラブ</a:t>
            </a:r>
            <a:endParaRPr lang="en-US" altLang="ja-JP" sz="8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68936" y="3573016"/>
            <a:ext cx="32624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活動紹介</a:t>
            </a:r>
            <a:endParaRPr lang="en-US" altLang="ja-JP" sz="6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" y="3289993"/>
            <a:ext cx="3543280" cy="3543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1" y="67714"/>
            <a:ext cx="9144001" cy="1223962"/>
          </a:xfrm>
          <a:prstGeom prst="rect">
            <a:avLst/>
          </a:prstGeom>
          <a:ln w="38100">
            <a:solidFill>
              <a:srgbClr val="92D05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和泊町４</a:t>
            </a:r>
            <a:r>
              <a:rPr lang="en-US" altLang="ja-JP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H</a:t>
            </a: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クラブについて</a:t>
            </a:r>
          </a:p>
        </p:txBody>
      </p:sp>
      <p:pic>
        <p:nvPicPr>
          <p:cNvPr id="12292" name="Picture 27" descr="４Ｈクローバーマー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460">
            <a:off x="455540" y="4479889"/>
            <a:ext cx="817547" cy="74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0"/>
          <p:cNvSpPr txBox="1">
            <a:spLocks noChangeArrowheads="1"/>
          </p:cNvSpPr>
          <p:nvPr/>
        </p:nvSpPr>
        <p:spPr bwMode="auto">
          <a:xfrm>
            <a:off x="958593" y="5499809"/>
            <a:ext cx="7232507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・昭和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44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年発足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・現在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クラブ員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９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男性９名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8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85252"/>
              </p:ext>
            </p:extLst>
          </p:nvPr>
        </p:nvGraphicFramePr>
        <p:xfrm>
          <a:off x="4860032" y="1857437"/>
          <a:ext cx="3527425" cy="3524264"/>
        </p:xfrm>
        <a:graphic>
          <a:graphicData uri="http://schemas.openxmlformats.org/drawingml/2006/table">
            <a:tbl>
              <a:tblPr/>
              <a:tblGrid>
                <a:gridCol w="186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花　卉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２名</a:t>
                      </a:r>
                      <a:endParaRPr kumimoji="1" lang="ja-JP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果　樹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１名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野　菜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３名</a:t>
                      </a:r>
                      <a:endParaRPr kumimoji="1" lang="ja-JP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糖　業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２名</a:t>
                      </a:r>
                      <a:endParaRPr kumimoji="1" lang="ja-JP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5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未就農</a:t>
                      </a:r>
                      <a:endParaRPr kumimoji="1" lang="ja-JP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１名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291" name="Picture 26" descr="４Ｈクローバーマーク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04460">
            <a:off x="8197162" y="1530267"/>
            <a:ext cx="815293" cy="745257"/>
          </a:xfrm>
          <a:noFill/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14417" r="14267" b="16973"/>
          <a:stretch/>
        </p:blipFill>
        <p:spPr>
          <a:xfrm>
            <a:off x="323528" y="1512218"/>
            <a:ext cx="4195658" cy="272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23962"/>
          </a:xfrm>
          <a:prstGeom prst="rect">
            <a:avLst/>
          </a:prstGeom>
          <a:ln w="3810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定例会・</a:t>
            </a: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総会</a:t>
            </a:r>
          </a:p>
        </p:txBody>
      </p:sp>
      <p:sp>
        <p:nvSpPr>
          <p:cNvPr id="13315" name="Text Box 31"/>
          <p:cNvSpPr txBox="1">
            <a:spLocks noChangeArrowheads="1"/>
          </p:cNvSpPr>
          <p:nvPr/>
        </p:nvSpPr>
        <p:spPr bwMode="auto">
          <a:xfrm>
            <a:off x="0" y="1700213"/>
            <a:ext cx="9177556" cy="1132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atin typeface="Times New Roman" pitchFamily="18" charset="0"/>
                <a:ea typeface="HG丸ｺﾞｼｯｸM-PRO" pitchFamily="50" charset="-128"/>
              </a:rPr>
              <a:t>○</a:t>
            </a:r>
            <a:r>
              <a:rPr lang="ja-JP" altLang="en-US" sz="2600" dirty="0" smtClean="0">
                <a:latin typeface="Times New Roman" pitchFamily="18" charset="0"/>
                <a:ea typeface="HG丸ｺﾞｼｯｸM-PRO" pitchFamily="50" charset="-128"/>
              </a:rPr>
              <a:t>定例会，毎月開催。</a:t>
            </a:r>
            <a:r>
              <a:rPr lang="en-US" altLang="ja-JP" sz="2600" dirty="0" smtClean="0">
                <a:latin typeface="Times New Roman" pitchFamily="18" charset="0"/>
                <a:ea typeface="HG丸ｺﾞｼｯｸM-PRO" pitchFamily="50" charset="-128"/>
              </a:rPr>
              <a:t>(</a:t>
            </a:r>
            <a:r>
              <a:rPr lang="ja-JP" altLang="en-US" sz="2600" dirty="0" smtClean="0">
                <a:latin typeface="Times New Roman" pitchFamily="18" charset="0"/>
                <a:ea typeface="HG丸ｺﾞｼｯｸM-PRO" pitchFamily="50" charset="-128"/>
              </a:rPr>
              <a:t>共同・個人プロやクラブ活動打合せ</a:t>
            </a:r>
            <a:r>
              <a:rPr lang="en-US" altLang="ja-JP" sz="2600" dirty="0" smtClean="0">
                <a:latin typeface="Times New Roman" pitchFamily="18" charset="0"/>
                <a:ea typeface="HG丸ｺﾞｼｯｸM-PRO" pitchFamily="50" charset="-128"/>
              </a:rPr>
              <a:t>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2600" dirty="0" smtClean="0">
                <a:latin typeface="Times New Roman" pitchFamily="18" charset="0"/>
                <a:ea typeface="HG丸ｺﾞｼｯｸM-PRO" pitchFamily="50" charset="-128"/>
              </a:rPr>
              <a:t>○総会，毎年５月開催。</a:t>
            </a:r>
            <a:endParaRPr lang="ja-JP" altLang="en-US" sz="2600" dirty="0"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13316" name="Text Box 32"/>
          <p:cNvSpPr txBox="1">
            <a:spLocks noChangeArrowheads="1"/>
          </p:cNvSpPr>
          <p:nvPr/>
        </p:nvSpPr>
        <p:spPr bwMode="auto">
          <a:xfrm>
            <a:off x="4738910" y="6309866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Times New Roman" pitchFamily="18" charset="0"/>
                <a:ea typeface="HG丸ｺﾞｼｯｸM-PRO" pitchFamily="50" charset="-128"/>
              </a:rPr>
              <a:t>年に一度の総会</a:t>
            </a:r>
          </a:p>
        </p:txBody>
      </p:sp>
      <p:sp>
        <p:nvSpPr>
          <p:cNvPr id="13318" name="Text Box 37"/>
          <p:cNvSpPr txBox="1">
            <a:spLocks noChangeArrowheads="1"/>
          </p:cNvSpPr>
          <p:nvPr/>
        </p:nvSpPr>
        <p:spPr bwMode="auto">
          <a:xfrm>
            <a:off x="755079" y="6309866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Times New Roman" pitchFamily="18" charset="0"/>
                <a:ea typeface="HG丸ｺﾞｼｯｸM-PRO" pitchFamily="50" charset="-128"/>
              </a:rPr>
              <a:t>定例会</a:t>
            </a:r>
            <a:endParaRPr lang="ja-JP" altLang="en-US" sz="2400" b="1" dirty="0">
              <a:latin typeface="Times New Roman" pitchFamily="18" charset="0"/>
              <a:ea typeface="HG丸ｺﾞｼｯｸM-PRO" pitchFamily="50" charset="-128"/>
            </a:endParaRPr>
          </a:p>
        </p:txBody>
      </p:sp>
      <p:pic>
        <p:nvPicPr>
          <p:cNvPr id="9" name="図 8" descr="H27総会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910" y="3900236"/>
            <a:ext cx="3791743" cy="252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3" y="3832748"/>
            <a:ext cx="3370360" cy="25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グループ化 2"/>
          <p:cNvGrpSpPr/>
          <p:nvPr/>
        </p:nvGrpSpPr>
        <p:grpSpPr>
          <a:xfrm>
            <a:off x="1853367" y="2934267"/>
            <a:ext cx="5470822" cy="965969"/>
            <a:chOff x="3059832" y="2895078"/>
            <a:chExt cx="5470822" cy="965969"/>
          </a:xfrm>
        </p:grpSpPr>
        <p:sp>
          <p:nvSpPr>
            <p:cNvPr id="4" name="角丸四角形吹き出し 3"/>
            <p:cNvSpPr/>
            <p:nvPr/>
          </p:nvSpPr>
          <p:spPr>
            <a:xfrm>
              <a:off x="3059832" y="2895078"/>
              <a:ext cx="5470822" cy="965969"/>
            </a:xfrm>
            <a:prstGeom prst="wedgeRoundRectCallout">
              <a:avLst>
                <a:gd name="adj1" fmla="val -33435"/>
                <a:gd name="adj2" fmla="val 101181"/>
                <a:gd name="adj3" fmla="val 16667"/>
              </a:avLst>
            </a:prstGeom>
            <a:solidFill>
              <a:srgbClr val="FFFFFF"/>
            </a:solidFill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3191879" y="2962563"/>
              <a:ext cx="53387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b="1" dirty="0">
                  <a:latin typeface="Times New Roman" pitchFamily="18" charset="0"/>
                  <a:ea typeface="HG丸ｺﾞｼｯｸM-PRO" pitchFamily="50" charset="-128"/>
                </a:rPr>
                <a:t>次</a:t>
              </a:r>
              <a:r>
                <a:rPr lang="ja-JP" altLang="en-US" sz="2400" b="1" dirty="0" smtClean="0">
                  <a:latin typeface="Times New Roman" pitchFamily="18" charset="0"/>
                  <a:ea typeface="HG丸ｺﾞｼｯｸM-PRO" pitchFamily="50" charset="-128"/>
                </a:rPr>
                <a:t>は</a:t>
              </a:r>
              <a:r>
                <a:rPr lang="ja-JP" altLang="en-US" sz="2400" b="1" dirty="0" smtClean="0">
                  <a:latin typeface="Times New Roman" pitchFamily="18" charset="0"/>
                  <a:ea typeface="HG丸ｺﾞｼｯｸM-PRO" pitchFamily="50" charset="-128"/>
                </a:rPr>
                <a:t>どんな</a:t>
              </a:r>
              <a:r>
                <a:rPr lang="ja-JP" altLang="en-US" sz="2400" b="1" dirty="0">
                  <a:latin typeface="Times New Roman" pitchFamily="18" charset="0"/>
                  <a:ea typeface="HG丸ｺﾞｼｯｸM-PRO" pitchFamily="50" charset="-128"/>
                </a:rPr>
                <a:t>課題</a:t>
              </a:r>
              <a:r>
                <a:rPr lang="ja-JP" altLang="en-US" sz="2400" b="1" dirty="0" smtClean="0">
                  <a:latin typeface="Times New Roman" pitchFamily="18" charset="0"/>
                  <a:ea typeface="HG丸ｺﾞｼｯｸM-PRO" pitchFamily="50" charset="-128"/>
                </a:rPr>
                <a:t>に</a:t>
              </a:r>
              <a:r>
                <a:rPr lang="ja-JP" altLang="en-US" sz="2400" b="1" dirty="0" smtClean="0">
                  <a:latin typeface="Times New Roman" pitchFamily="18" charset="0"/>
                  <a:ea typeface="HG丸ｺﾞｼｯｸM-PRO" pitchFamily="50" charset="-128"/>
                </a:rPr>
                <a:t>挑戦しようか？</a:t>
              </a:r>
              <a:endParaRPr lang="en-US" altLang="ja-JP" sz="2400" b="1" dirty="0" smtClean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b="1" dirty="0" smtClean="0">
                  <a:latin typeface="Times New Roman" pitchFamily="18" charset="0"/>
                  <a:ea typeface="HG丸ｺﾞｼｯｸM-PRO" pitchFamily="50" charset="-128"/>
                </a:rPr>
                <a:t>作戦</a:t>
              </a:r>
              <a:r>
                <a:rPr lang="ja-JP" altLang="en-US" sz="2400" b="1" dirty="0" smtClean="0">
                  <a:latin typeface="Times New Roman" pitchFamily="18" charset="0"/>
                  <a:ea typeface="HG丸ｺﾞｼｯｸM-PRO" pitchFamily="50" charset="-128"/>
                </a:rPr>
                <a:t>会議中</a:t>
              </a:r>
              <a:endParaRPr lang="en-US" altLang="ja-JP" sz="2400" b="1" dirty="0" smtClean="0">
                <a:latin typeface="Times New Roman" pitchFamily="18" charset="0"/>
                <a:ea typeface="HG丸ｺﾞｼｯｸM-PRO" pitchFamily="50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512" y="260648"/>
            <a:ext cx="5292848" cy="612475"/>
          </a:xfrm>
          <a:prstGeom prst="rect">
            <a:avLst/>
          </a:prstGeom>
          <a:solidFill>
            <a:srgbClr val="FFCC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atin typeface="Times New Roman" pitchFamily="18" charset="0"/>
                <a:ea typeface="HG丸ｺﾞｼｯｸM-PRO" pitchFamily="50" charset="-128"/>
              </a:rPr>
              <a:t>○</a:t>
            </a:r>
            <a:r>
              <a:rPr lang="ja-JP" altLang="en-US" sz="2600" dirty="0" smtClean="0">
                <a:latin typeface="Times New Roman" pitchFamily="18" charset="0"/>
                <a:ea typeface="HG丸ｺﾞｼｯｸM-PRO" pitchFamily="50" charset="-128"/>
              </a:rPr>
              <a:t>Ｈ３０～Ｒ１の新たな取り組み</a:t>
            </a:r>
            <a:endParaRPr lang="en-US" altLang="ja-JP" sz="2600" dirty="0"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2396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共同プロジェクトへの</a:t>
            </a: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取組み①</a:t>
            </a:r>
            <a:endParaRPr lang="ja-JP" alt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9693" y="1495629"/>
            <a:ext cx="8964613" cy="1132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○</a:t>
            </a:r>
            <a:r>
              <a:rPr lang="ja-JP" alt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Ｒ４から，夏期の換金作物として</a:t>
            </a:r>
            <a:endParaRPr lang="en-US" altLang="ja-JP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『</a:t>
            </a:r>
            <a:r>
              <a:rPr lang="ja-JP" alt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アセロラ</a:t>
            </a:r>
            <a:r>
              <a:rPr lang="ja-JP" alt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栽培</a:t>
            </a:r>
            <a:r>
              <a:rPr lang="ja-JP" alt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の検討</a:t>
            </a:r>
            <a:r>
              <a:rPr lang="en-US" altLang="ja-JP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』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848326" y="6315969"/>
            <a:ext cx="355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Times New Roman" pitchFamily="18" charset="0"/>
                <a:ea typeface="HG丸ｺﾞｼｯｸM-PRO" pitchFamily="50" charset="-128"/>
              </a:rPr>
              <a:t>先進地の沖縄を視察</a:t>
            </a:r>
            <a:endParaRPr lang="ja-JP" altLang="en-US" sz="2400" b="1" dirty="0"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4932040" y="6322975"/>
            <a:ext cx="355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Times New Roman" pitchFamily="18" charset="0"/>
                <a:ea typeface="HG丸ｺﾞｼｯｸM-PRO" pitchFamily="50" charset="-128"/>
              </a:rPr>
              <a:t>無農薬の難しさを実感</a:t>
            </a:r>
            <a:endParaRPr lang="ja-JP" altLang="en-US" sz="2400" b="1" dirty="0">
              <a:latin typeface="Times New Roman" pitchFamily="18" charset="0"/>
              <a:ea typeface="HG丸ｺﾞｼｯｸM-PRO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0" t="-2381" r="18060" b="2381"/>
          <a:stretch/>
        </p:blipFill>
        <p:spPr>
          <a:xfrm>
            <a:off x="249465" y="2678767"/>
            <a:ext cx="2115522" cy="355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48" y="2729604"/>
            <a:ext cx="2250221" cy="168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48" y="4492602"/>
            <a:ext cx="2230269" cy="167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38" y="2718023"/>
            <a:ext cx="2429950" cy="182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51" y="4254223"/>
            <a:ext cx="2323762" cy="179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7" b="8422"/>
          <a:stretch/>
        </p:blipFill>
        <p:spPr>
          <a:xfrm rot="16200000">
            <a:off x="4954403" y="4678936"/>
            <a:ext cx="1266303" cy="170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曲折矢印 10"/>
          <p:cNvSpPr/>
          <p:nvPr/>
        </p:nvSpPr>
        <p:spPr>
          <a:xfrm flipV="1">
            <a:off x="6341879" y="4549457"/>
            <a:ext cx="408260" cy="391455"/>
          </a:xfrm>
          <a:prstGeom prst="bentArrow">
            <a:avLst>
              <a:gd name="adj1" fmla="val 31578"/>
              <a:gd name="adj2" fmla="val 25000"/>
              <a:gd name="adj3" fmla="val 25000"/>
              <a:gd name="adj4" fmla="val 4375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57857" y="4390169"/>
            <a:ext cx="98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Before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73571" y="5859724"/>
            <a:ext cx="79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After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99" y="2736029"/>
            <a:ext cx="2000703" cy="150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38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512" y="260648"/>
            <a:ext cx="5292848" cy="612475"/>
          </a:xfrm>
          <a:prstGeom prst="rect">
            <a:avLst/>
          </a:prstGeom>
          <a:solidFill>
            <a:srgbClr val="FFCC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atin typeface="Times New Roman" pitchFamily="18" charset="0"/>
                <a:ea typeface="HG丸ｺﾞｼｯｸM-PRO" pitchFamily="50" charset="-128"/>
              </a:rPr>
              <a:t>○</a:t>
            </a:r>
            <a:r>
              <a:rPr lang="ja-JP" altLang="en-US" sz="2600" dirty="0" smtClean="0">
                <a:latin typeface="Times New Roman" pitchFamily="18" charset="0"/>
                <a:ea typeface="HG丸ｺﾞｼｯｸM-PRO" pitchFamily="50" charset="-128"/>
              </a:rPr>
              <a:t>Ｈ３０～Ｒ１の新たな取り組み</a:t>
            </a:r>
            <a:endParaRPr lang="en-US" altLang="ja-JP" sz="2600" dirty="0"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2396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共同プロジェクトへの</a:t>
            </a: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取組み②</a:t>
            </a:r>
            <a:endParaRPr lang="ja-JP" alt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9693" y="1495629"/>
            <a:ext cx="8964613" cy="1132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○</a:t>
            </a:r>
            <a:r>
              <a:rPr lang="ja-JP" alt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Ｒ５から，</a:t>
            </a:r>
            <a:r>
              <a:rPr lang="ja-JP" alt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沖縄</a:t>
            </a:r>
            <a:r>
              <a:rPr lang="ja-JP" alt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への輸送作物として</a:t>
            </a:r>
            <a:endParaRPr lang="en-US" altLang="ja-JP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『</a:t>
            </a:r>
            <a:r>
              <a:rPr lang="ja-JP" alt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サツマイモ栽培の検討</a:t>
            </a:r>
            <a:r>
              <a:rPr lang="en-US" altLang="ja-JP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』</a:t>
            </a:r>
            <a:endParaRPr lang="en-US" altLang="ja-JP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4607496" y="6322976"/>
            <a:ext cx="453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Times New Roman" pitchFamily="18" charset="0"/>
                <a:ea typeface="HG丸ｺﾞｼｯｸM-PRO" pitchFamily="50" charset="-128"/>
              </a:rPr>
              <a:t>２</a:t>
            </a:r>
            <a:r>
              <a:rPr lang="ja-JP" altLang="en-US" sz="2400" b="1" dirty="0" smtClean="0">
                <a:latin typeface="Times New Roman" pitchFamily="18" charset="0"/>
                <a:ea typeface="HG丸ｺﾞｼｯｸM-PRO" pitchFamily="50" charset="-128"/>
              </a:rPr>
              <a:t>年目の</a:t>
            </a:r>
            <a:r>
              <a:rPr lang="ja-JP" altLang="en-US" sz="2400" b="1" dirty="0" smtClean="0">
                <a:latin typeface="Times New Roman" pitchFamily="18" charset="0"/>
                <a:ea typeface="HG丸ｺﾞｼｯｸM-PRO" pitchFamily="50" charset="-128"/>
              </a:rPr>
              <a:t>準備と島内視察研修</a:t>
            </a:r>
            <a:endParaRPr lang="ja-JP" altLang="en-US" sz="2400" b="1" dirty="0">
              <a:latin typeface="Times New Roman" pitchFamily="18" charset="0"/>
              <a:ea typeface="HG丸ｺﾞｼｯｸM-PRO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 t="3366" r="4036" b="20497"/>
          <a:stretch/>
        </p:blipFill>
        <p:spPr>
          <a:xfrm>
            <a:off x="244668" y="2678981"/>
            <a:ext cx="2109648" cy="355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36" y="4447654"/>
            <a:ext cx="2307557" cy="173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44668" y="6324461"/>
            <a:ext cx="453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Times New Roman" pitchFamily="18" charset="0"/>
                <a:ea typeface="HG丸ｺﾞｼｯｸM-PRO" pitchFamily="50" charset="-128"/>
              </a:rPr>
              <a:t>１年目は反省の多い結果に</a:t>
            </a:r>
            <a:endParaRPr lang="ja-JP" altLang="en-US" sz="2400" b="1" dirty="0">
              <a:latin typeface="Times New Roman" pitchFamily="18" charset="0"/>
              <a:ea typeface="HG丸ｺﾞｼｯｸM-PRO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4301"/>
          <a:stretch/>
        </p:blipFill>
        <p:spPr>
          <a:xfrm>
            <a:off x="4781172" y="2678981"/>
            <a:ext cx="2087951" cy="204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4" y="4293096"/>
            <a:ext cx="2581277" cy="19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 b="32133"/>
          <a:stretch/>
        </p:blipFill>
        <p:spPr>
          <a:xfrm>
            <a:off x="2354316" y="2711001"/>
            <a:ext cx="2289740" cy="173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14037" r="12633" b="7354"/>
          <a:stretch/>
        </p:blipFill>
        <p:spPr>
          <a:xfrm>
            <a:off x="6839784" y="2709738"/>
            <a:ext cx="2159877" cy="155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23316" r="5930"/>
          <a:stretch/>
        </p:blipFill>
        <p:spPr>
          <a:xfrm>
            <a:off x="9701154" y="3112514"/>
            <a:ext cx="2161546" cy="161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1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Z:\　Ｈ２７\AA　普及企画\7　団体\3　農業青年クラブ（和泊）（知名）（与論）（県）（地区）\3　和泊4H\活動写真\4HC写真\4HC写真\港祭り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22" y="2149784"/>
            <a:ext cx="3398735" cy="2549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23962"/>
          </a:xfrm>
          <a:prstGeom prst="rect">
            <a:avLst/>
          </a:prstGeom>
          <a:ln w="3810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地域活動への参加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07504" y="1466928"/>
            <a:ext cx="8928992" cy="612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atin typeface="Times New Roman" pitchFamily="18" charset="0"/>
                <a:ea typeface="HG丸ｺﾞｼｯｸM-PRO" pitchFamily="50" charset="-128"/>
              </a:rPr>
              <a:t>○</a:t>
            </a:r>
            <a:r>
              <a:rPr lang="ja-JP" altLang="en-US" sz="2600" dirty="0" smtClean="0">
                <a:latin typeface="Times New Roman" pitchFamily="18" charset="0"/>
                <a:ea typeface="HG丸ｺﾞｼｯｸM-PRO" pitchFamily="50" charset="-128"/>
              </a:rPr>
              <a:t>地域</a:t>
            </a:r>
            <a:r>
              <a:rPr lang="ja-JP" altLang="en-US" sz="2600" dirty="0">
                <a:latin typeface="Times New Roman" pitchFamily="18" charset="0"/>
                <a:ea typeface="HG丸ｺﾞｼｯｸM-PRO" pitchFamily="50" charset="-128"/>
              </a:rPr>
              <a:t>活動に積極的に参加しています。</a:t>
            </a:r>
          </a:p>
        </p:txBody>
      </p:sp>
      <p:pic>
        <p:nvPicPr>
          <p:cNvPr id="22538" name="Picture 10" descr="Q:\写　真\H28\青年クラブ\H280911夏の祭典\IMG_20160911_1547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143" y="2123256"/>
            <a:ext cx="3434105" cy="2575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40463" y="4238460"/>
            <a:ext cx="2087322" cy="46037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Times New Roman" pitchFamily="18" charset="0"/>
                <a:ea typeface="HG丸ｺﾞｼｯｸM-PRO" pitchFamily="50" charset="-128"/>
              </a:rPr>
              <a:t>港祭に出店♪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306138" y="4304654"/>
            <a:ext cx="2516089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Times New Roman" pitchFamily="18" charset="0"/>
                <a:ea typeface="HG丸ｺﾞｼｯｸM-PRO" pitchFamily="50" charset="-128"/>
              </a:rPr>
              <a:t>異業種</a:t>
            </a:r>
            <a:r>
              <a:rPr lang="ja-JP" altLang="en-US" sz="2400" b="1" dirty="0" smtClean="0">
                <a:latin typeface="Times New Roman" pitchFamily="18" charset="0"/>
                <a:ea typeface="HG丸ｺﾞｼｯｸM-PRO" pitchFamily="50" charset="-128"/>
              </a:rPr>
              <a:t>の方々</a:t>
            </a:r>
            <a:r>
              <a:rPr lang="ja-JP" altLang="en-US" sz="2400" b="1" dirty="0">
                <a:latin typeface="Times New Roman" pitchFamily="18" charset="0"/>
                <a:ea typeface="HG丸ｺﾞｼｯｸM-PRO" pitchFamily="50" charset="-128"/>
              </a:rPr>
              <a:t>と交流！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>
          <a:xfrm>
            <a:off x="2737126" y="4026662"/>
            <a:ext cx="3659801" cy="240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3626885" y="5976252"/>
            <a:ext cx="1880285" cy="46037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Times New Roman" pitchFamily="18" charset="0"/>
                <a:ea typeface="HG丸ｺﾞｼｯｸM-PRO" pitchFamily="50" charset="-128"/>
              </a:rPr>
              <a:t>農業祭！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00205833\Desktop\後継者育成基金　和泊４HC　写真\先進地研修\現地ほ場３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3" y="1960767"/>
            <a:ext cx="3137326" cy="23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00205833\Desktop\後継者育成基金　和泊４HC　写真\先進地研修\現地ほ場１０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18" y="1406317"/>
            <a:ext cx="2371584" cy="1778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128963" y="1553380"/>
            <a:ext cx="15696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宮崎県</a:t>
            </a:r>
            <a:endParaRPr lang="ja-JP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</p:txBody>
      </p:sp>
      <p:pic>
        <p:nvPicPr>
          <p:cNvPr id="18440" name="Picture 8" descr="E:\写真\ズッキーニ\IMG_76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707" y="1897668"/>
            <a:ext cx="3023293" cy="2267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Z:\H29\AA29普及企画\7　団体\3　農業青年クラブ（和泊）（知名）（与論）（県）（地区）\和泊町４HC\長野先進地研修\ズッキーニ視察\IMG_76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8378" y="2203660"/>
            <a:ext cx="2447929" cy="1835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4469200" y="4606409"/>
            <a:ext cx="4572497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現地</a:t>
            </a: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で学ぶことは多い！</a:t>
            </a:r>
            <a:endParaRPr lang="en-US" altLang="ja-JP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産地，自分のために</a:t>
            </a:r>
            <a:endParaRPr lang="en-US" altLang="ja-JP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学びにいこう！</a:t>
            </a:r>
            <a:endParaRPr lang="en-US" altLang="ja-JP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(</a:t>
            </a: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落ち着いたら！</a:t>
            </a:r>
            <a:r>
              <a:rPr lang="en-US" altLang="ja-JP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)</a:t>
            </a:r>
            <a:endParaRPr lang="ja-JP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23962"/>
          </a:xfrm>
          <a:prstGeom prst="rect">
            <a:avLst/>
          </a:prstGeom>
          <a:ln w="3810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島外視察研修</a:t>
            </a:r>
            <a:endParaRPr lang="ja-JP" alt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9" y="4861701"/>
            <a:ext cx="2596279" cy="194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3" name="Text Box 3"/>
          <p:cNvSpPr txBox="1">
            <a:spLocks noChangeArrowheads="1"/>
          </p:cNvSpPr>
          <p:nvPr/>
        </p:nvSpPr>
        <p:spPr bwMode="auto">
          <a:xfrm>
            <a:off x="4438902" y="1553381"/>
            <a:ext cx="34163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長野県，</a:t>
            </a: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東京都</a:t>
            </a:r>
            <a:endParaRPr lang="ja-JP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3770" y="4332789"/>
            <a:ext cx="15696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沖縄県</a:t>
            </a:r>
            <a:endParaRPr lang="ja-JP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2149702" y="4490308"/>
            <a:ext cx="2638904" cy="197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"/>
          <p:cNvSpPr/>
          <p:nvPr/>
        </p:nvSpPr>
        <p:spPr>
          <a:xfrm>
            <a:off x="3722976" y="3365162"/>
            <a:ext cx="5025488" cy="1722995"/>
          </a:xfrm>
          <a:prstGeom prst="wedgeRoundRectCallout">
            <a:avLst>
              <a:gd name="adj1" fmla="val -58598"/>
              <a:gd name="adj2" fmla="val 18362"/>
              <a:gd name="adj3" fmla="val 16667"/>
            </a:avLst>
          </a:prstGeom>
          <a:solidFill>
            <a:srgbClr val="FFCCFF"/>
          </a:solidFill>
          <a:ln w="762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0" name="WordArt 6"/>
          <p:cNvSpPr>
            <a:spLocks noChangeArrowheads="1" noChangeShapeType="1" noTextEdit="1"/>
          </p:cNvSpPr>
          <p:nvPr/>
        </p:nvSpPr>
        <p:spPr bwMode="auto">
          <a:xfrm>
            <a:off x="3869819" y="3586382"/>
            <a:ext cx="5034905" cy="1501775"/>
          </a:xfrm>
          <a:prstGeom prst="rect">
            <a:avLst/>
          </a:prstGeom>
        </p:spPr>
        <p:txBody>
          <a:bodyPr wrap="none" fromWordArt="1"/>
          <a:lstStyle/>
          <a:p>
            <a:r>
              <a:rPr lang="ja-JP" altLang="en-US" sz="3600" kern="10" dirty="0">
                <a:latin typeface="HGP創英角ﾎﾟｯﾌﾟ体"/>
                <a:ea typeface="HGP創英角ﾎﾟｯﾌﾟ体"/>
              </a:rPr>
              <a:t>クラブ員一同</a:t>
            </a:r>
            <a:r>
              <a:rPr lang="ja-JP" altLang="en-US" sz="3600" kern="10" dirty="0" smtClean="0">
                <a:latin typeface="HGP創英角ﾎﾟｯﾌﾟ体"/>
                <a:ea typeface="HGP創英角ﾎﾟｯﾌﾟ体"/>
              </a:rPr>
              <a:t>，</a:t>
            </a:r>
            <a:endParaRPr lang="en-US" altLang="ja-JP" sz="3600" kern="10" dirty="0" smtClean="0">
              <a:latin typeface="HGP創英角ﾎﾟｯﾌﾟ体"/>
              <a:ea typeface="HGP創英角ﾎﾟｯﾌﾟ体"/>
            </a:endParaRPr>
          </a:p>
          <a:p>
            <a:r>
              <a:rPr lang="ja-JP" altLang="en-US" sz="3600" kern="10" dirty="0" smtClean="0">
                <a:latin typeface="HGP創英角ﾎﾟｯﾌﾟ体"/>
                <a:ea typeface="HGP創英角ﾎﾟｯﾌﾟ体"/>
              </a:rPr>
              <a:t>ご入会</a:t>
            </a:r>
            <a:r>
              <a:rPr lang="ja-JP" altLang="en-US" sz="3600" kern="10" dirty="0">
                <a:latin typeface="HGP創英角ﾎﾟｯﾌﾟ体"/>
                <a:ea typeface="HGP創英角ﾎﾟｯﾌﾟ体"/>
              </a:rPr>
              <a:t>お待ちしてます！</a:t>
            </a:r>
          </a:p>
        </p:txBody>
      </p:sp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317501" y="332657"/>
            <a:ext cx="843096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10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/>
                <a:ea typeface="HGP創英角ﾎﾟｯﾌﾟ体"/>
              </a:rPr>
              <a:t>一緒に和泊４ＨＣを</a:t>
            </a:r>
          </a:p>
          <a:p>
            <a:pPr algn="ctr"/>
            <a:r>
              <a:rPr lang="ja-JP" altLang="en-US" sz="10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/>
                <a:ea typeface="HGP創英角ﾎﾟｯﾌﾟ体"/>
              </a:rPr>
              <a:t>楽しみましょう</a:t>
            </a:r>
            <a:r>
              <a:rPr lang="ja-JP" altLang="en-US" sz="10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/>
                <a:ea typeface="HGP創英角ﾎﾟｯﾌﾟ体"/>
              </a:rPr>
              <a:t>！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" y="3289993"/>
            <a:ext cx="3543280" cy="35432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87" y="5309378"/>
            <a:ext cx="1474906" cy="138272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43" y="5309377"/>
            <a:ext cx="1474906" cy="138272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49" y="5309377"/>
            <a:ext cx="1474906" cy="138272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94" y="5309378"/>
            <a:ext cx="1474906" cy="13827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5236</TotalTime>
  <Words>247</Words>
  <Application>Microsoft Office PowerPoint</Application>
  <PresentationFormat>画面に合わせる (4:3)</PresentationFormat>
  <Paragraphs>59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HGP創英角ﾎﾟｯﾌﾟ体</vt:lpstr>
      <vt:lpstr>HGS創英角ﾎﾟｯﾌﾟ体</vt:lpstr>
      <vt:lpstr>HG丸ｺﾞｼｯｸM-PRO</vt:lpstr>
      <vt:lpstr>HG創英角ﾎﾟｯﾌﾟ体</vt:lpstr>
      <vt:lpstr>ＭＳ Ｐゴシック</vt:lpstr>
      <vt:lpstr>ＭＳ Ｐ明朝</vt:lpstr>
      <vt:lpstr>Arial</vt:lpstr>
      <vt:lpstr>Calibri</vt:lpstr>
      <vt:lpstr>Calibri Light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01_パッチ管理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ytani</dc:creator>
  <cp:lastModifiedBy>藤井一</cp:lastModifiedBy>
  <cp:revision>217</cp:revision>
  <cp:lastPrinted>2021-06-17T03:01:02Z</cp:lastPrinted>
  <dcterms:created xsi:type="dcterms:W3CDTF">2009-11-29T10:44:32Z</dcterms:created>
  <dcterms:modified xsi:type="dcterms:W3CDTF">2023-12-11T01:06:32Z</dcterms:modified>
</cp:coreProperties>
</file>